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60855f8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f60855f8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0f73d13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30f73d13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8915082e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328915082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sqlite.org/download.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300">
                <a:solidFill>
                  <a:srgbClr val="FFFFFF"/>
                </a:solidFill>
                <a:latin typeface="Calibri"/>
                <a:ea typeface="Calibri"/>
                <a:cs typeface="Calibri"/>
                <a:sym typeface="Calibri"/>
              </a:rPr>
              <a:t>SQLite, a Python-friendly database</a:t>
            </a:r>
            <a:endParaRPr sz="93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What is SQLite?</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Installing SQLite</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Interacting with SQLite from Python</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What is SQLite?</a:t>
            </a:r>
            <a:endParaRPr sz="4395"/>
          </a:p>
        </p:txBody>
      </p:sp>
      <p:sp>
        <p:nvSpPr>
          <p:cNvPr id="156" name="Google Shape;156;p44"/>
          <p:cNvSpPr txBox="1"/>
          <p:nvPr/>
        </p:nvSpPr>
        <p:spPr>
          <a:xfrm>
            <a:off x="344950" y="1813175"/>
            <a:ext cx="17493000" cy="60609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160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SQLite</a:t>
            </a:r>
            <a:r>
              <a:rPr lang="en" sz="3200">
                <a:solidFill>
                  <a:srgbClr val="434343"/>
                </a:solidFill>
                <a:latin typeface="Calibri"/>
                <a:ea typeface="Calibri"/>
                <a:cs typeface="Calibri"/>
                <a:sym typeface="Calibri"/>
              </a:rPr>
              <a:t> is a “s</a:t>
            </a:r>
            <a:r>
              <a:rPr i="1" lang="en" sz="3200">
                <a:solidFill>
                  <a:srgbClr val="434343"/>
                </a:solidFill>
                <a:latin typeface="Calibri"/>
                <a:ea typeface="Calibri"/>
                <a:cs typeface="Calibri"/>
                <a:sym typeface="Calibri"/>
              </a:rPr>
              <a:t>elf-contained, high-reliability, embedded, full-featured, public-domain, SQL DB  engine</a:t>
            </a:r>
            <a:r>
              <a:rPr lang="en" sz="3200">
                <a:solidFill>
                  <a:srgbClr val="434343"/>
                </a:solidFill>
                <a:latin typeface="Calibri"/>
                <a:ea typeface="Calibri"/>
                <a:cs typeface="Calibri"/>
                <a:sym typeface="Calibri"/>
              </a:rPr>
              <a:t>”</a:t>
            </a:r>
            <a:endParaRPr sz="3200">
              <a:solidFill>
                <a:srgbClr val="434343"/>
              </a:solidFill>
              <a:latin typeface="Calibri"/>
              <a:ea typeface="Calibri"/>
              <a:cs typeface="Calibri"/>
              <a:sym typeface="Calibri"/>
            </a:endParaRPr>
          </a:p>
          <a:p>
            <a:pPr indent="-431800" lvl="1" marL="914400" rtl="0" algn="l">
              <a:lnSpc>
                <a:spcPct val="115000"/>
              </a:lnSpc>
              <a:spcBef>
                <a:spcPts val="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serverless</a:t>
            </a:r>
            <a:r>
              <a:rPr lang="en" sz="3200">
                <a:solidFill>
                  <a:srgbClr val="434343"/>
                </a:solidFill>
                <a:latin typeface="Calibri"/>
                <a:ea typeface="Calibri"/>
                <a:cs typeface="Calibri"/>
                <a:sym typeface="Calibri"/>
              </a:rPr>
              <a:t>: the SQLite engine is a local executable file</a:t>
            </a:r>
            <a:endParaRPr sz="3200">
              <a:solidFill>
                <a:srgbClr val="434343"/>
              </a:solidFill>
              <a:latin typeface="Calibri"/>
              <a:ea typeface="Calibri"/>
              <a:cs typeface="Calibri"/>
              <a:sym typeface="Calibri"/>
            </a:endParaRPr>
          </a:p>
          <a:p>
            <a:pPr indent="-431800" lvl="1" marL="914400" rtl="0" algn="l">
              <a:lnSpc>
                <a:spcPct val="115000"/>
              </a:lnSpc>
              <a:spcBef>
                <a:spcPts val="0"/>
              </a:spcBef>
              <a:spcAft>
                <a:spcPts val="0"/>
              </a:spcAft>
              <a:buClr>
                <a:srgbClr val="434343"/>
              </a:buClr>
              <a:buSzPts val="3200"/>
              <a:buFont typeface="Calibri"/>
              <a:buChar char="○"/>
            </a:pPr>
            <a:r>
              <a:rPr lang="en" sz="3200">
                <a:solidFill>
                  <a:srgbClr val="434343"/>
                </a:solidFill>
                <a:latin typeface="Calibri"/>
                <a:ea typeface="Calibri"/>
                <a:cs typeface="Calibri"/>
                <a:sym typeface="Calibri"/>
              </a:rPr>
              <a:t>databases are persisted to </a:t>
            </a:r>
            <a:r>
              <a:rPr b="1" lang="en" sz="3200">
                <a:solidFill>
                  <a:srgbClr val="434343"/>
                </a:solidFill>
                <a:latin typeface="Calibri"/>
                <a:ea typeface="Calibri"/>
                <a:cs typeface="Calibri"/>
                <a:sym typeface="Calibri"/>
              </a:rPr>
              <a:t>plain files</a:t>
            </a:r>
            <a:r>
              <a:rPr lang="en" sz="3200">
                <a:solidFill>
                  <a:srgbClr val="434343"/>
                </a:solidFill>
                <a:latin typeface="Calibri"/>
                <a:ea typeface="Calibri"/>
                <a:cs typeface="Calibri"/>
                <a:sym typeface="Calibri"/>
              </a:rPr>
              <a:t>...</a:t>
            </a:r>
            <a:endParaRPr sz="3200">
              <a:solidFill>
                <a:srgbClr val="434343"/>
              </a:solidFill>
              <a:latin typeface="Calibri"/>
              <a:ea typeface="Calibri"/>
              <a:cs typeface="Calibri"/>
              <a:sym typeface="Calibri"/>
            </a:endParaRPr>
          </a:p>
          <a:p>
            <a:pPr indent="-431800" lvl="1" marL="914400" rtl="0" algn="l">
              <a:lnSpc>
                <a:spcPct val="115000"/>
              </a:lnSpc>
              <a:spcBef>
                <a:spcPts val="0"/>
              </a:spcBef>
              <a:spcAft>
                <a:spcPts val="0"/>
              </a:spcAft>
              <a:buClr>
                <a:srgbClr val="434343"/>
              </a:buClr>
              <a:buSzPts val="3200"/>
              <a:buFont typeface="Calibri"/>
              <a:buChar char="○"/>
            </a:pPr>
            <a:r>
              <a:rPr lang="en" sz="3200">
                <a:solidFill>
                  <a:srgbClr val="434343"/>
                </a:solidFill>
                <a:latin typeface="Calibri"/>
                <a:ea typeface="Calibri"/>
                <a:cs typeface="Calibri"/>
                <a:sym typeface="Calibri"/>
              </a:rPr>
              <a:t>… but can also be stored </a:t>
            </a:r>
            <a:r>
              <a:rPr b="1" lang="en" sz="3200">
                <a:solidFill>
                  <a:srgbClr val="434343"/>
                </a:solidFill>
                <a:latin typeface="Calibri"/>
                <a:ea typeface="Calibri"/>
                <a:cs typeface="Calibri"/>
                <a:sym typeface="Calibri"/>
              </a:rPr>
              <a:t>in-memory</a:t>
            </a:r>
            <a:r>
              <a:rPr lang="en" sz="3200">
                <a:solidFill>
                  <a:srgbClr val="434343"/>
                </a:solidFill>
                <a:latin typeface="Calibri"/>
                <a:ea typeface="Calibri"/>
                <a:cs typeface="Calibri"/>
                <a:sym typeface="Calibri"/>
              </a:rPr>
              <a:t> for fast access</a:t>
            </a:r>
            <a:endParaRPr b="1" sz="3200">
              <a:solidFill>
                <a:srgbClr val="434343"/>
              </a:solidFill>
              <a:latin typeface="Calibri"/>
              <a:ea typeface="Calibri"/>
              <a:cs typeface="Calibri"/>
              <a:sym typeface="Calibri"/>
            </a:endParaRPr>
          </a:p>
          <a:p>
            <a:pPr indent="-431800" lvl="1" marL="914400" rtl="0" algn="l">
              <a:lnSpc>
                <a:spcPct val="115000"/>
              </a:lnSpc>
              <a:spcBef>
                <a:spcPts val="0"/>
              </a:spcBef>
              <a:spcAft>
                <a:spcPts val="0"/>
              </a:spcAft>
              <a:buClr>
                <a:srgbClr val="434343"/>
              </a:buClr>
              <a:buSzPts val="3200"/>
              <a:buFont typeface="Calibri"/>
              <a:buChar char="○"/>
            </a:pPr>
            <a:r>
              <a:rPr lang="en" sz="3200">
                <a:solidFill>
                  <a:srgbClr val="434343"/>
                </a:solidFill>
                <a:latin typeface="Calibri"/>
                <a:ea typeface="Calibri"/>
                <a:cs typeface="Calibri"/>
                <a:sym typeface="Calibri"/>
              </a:rPr>
              <a:t>ensures</a:t>
            </a:r>
            <a:r>
              <a:rPr b="1" lang="en" sz="3200">
                <a:solidFill>
                  <a:srgbClr val="434343"/>
                </a:solidFill>
                <a:latin typeface="Calibri"/>
                <a:ea typeface="Calibri"/>
                <a:cs typeface="Calibri"/>
                <a:sym typeface="Calibri"/>
              </a:rPr>
              <a:t> ACID</a:t>
            </a:r>
            <a:r>
              <a:rPr lang="en" sz="3200">
                <a:solidFill>
                  <a:srgbClr val="434343"/>
                </a:solidFill>
                <a:latin typeface="Calibri"/>
                <a:ea typeface="Calibri"/>
                <a:cs typeface="Calibri"/>
                <a:sym typeface="Calibri"/>
              </a:rPr>
              <a:t> properties on transactions</a:t>
            </a:r>
            <a:endParaRPr sz="3200">
              <a:solidFill>
                <a:srgbClr val="434343"/>
              </a:solidFill>
              <a:latin typeface="Calibri"/>
              <a:ea typeface="Calibri"/>
              <a:cs typeface="Calibri"/>
              <a:sym typeface="Calibri"/>
            </a:endParaRPr>
          </a:p>
          <a:p>
            <a:pPr indent="-431800" lvl="1" marL="914400" rtl="0" algn="l">
              <a:lnSpc>
                <a:spcPct val="115000"/>
              </a:lnSpc>
              <a:spcBef>
                <a:spcPts val="0"/>
              </a:spcBef>
              <a:spcAft>
                <a:spcPts val="0"/>
              </a:spcAft>
              <a:buClr>
                <a:srgbClr val="434343"/>
              </a:buClr>
              <a:buSzPts val="3200"/>
              <a:buFont typeface="Calibri"/>
              <a:buChar char="○"/>
            </a:pPr>
            <a:r>
              <a:rPr b="1" lang="en" sz="3200">
                <a:solidFill>
                  <a:srgbClr val="434343"/>
                </a:solidFill>
                <a:latin typeface="Calibri"/>
                <a:ea typeface="Calibri"/>
                <a:cs typeface="Calibri"/>
                <a:sym typeface="Calibri"/>
              </a:rPr>
              <a:t>database-level locking</a:t>
            </a:r>
            <a:r>
              <a:rPr lang="en" sz="3200">
                <a:solidFill>
                  <a:srgbClr val="434343"/>
                </a:solidFill>
                <a:latin typeface="Calibri"/>
                <a:ea typeface="Calibri"/>
                <a:cs typeface="Calibri"/>
                <a:sym typeface="Calibri"/>
              </a:rPr>
              <a:t>: one write at once, everybody can read</a:t>
            </a:r>
            <a:endParaRPr sz="32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1000">
              <a:solidFill>
                <a:srgbClr val="434343"/>
              </a:solidFill>
              <a:latin typeface="Calibri"/>
              <a:ea typeface="Calibri"/>
              <a:cs typeface="Calibri"/>
              <a:sym typeface="Calibri"/>
            </a:endParaRPr>
          </a:p>
          <a:p>
            <a:pPr indent="-431800" lvl="0" marL="457200" rtl="0" algn="l">
              <a:lnSpc>
                <a:spcPct val="115000"/>
              </a:lnSpc>
              <a:spcBef>
                <a:spcPts val="1600"/>
              </a:spcBef>
              <a:spcAft>
                <a:spcPts val="0"/>
              </a:spcAft>
              <a:buClr>
                <a:srgbClr val="434343"/>
              </a:buClr>
              <a:buSzPts val="3200"/>
              <a:buFont typeface="Calibri"/>
              <a:buChar char="●"/>
            </a:pPr>
            <a:r>
              <a:rPr lang="en" sz="3200">
                <a:solidFill>
                  <a:srgbClr val="434343"/>
                </a:solidFill>
                <a:latin typeface="Calibri"/>
                <a:ea typeface="Calibri"/>
                <a:cs typeface="Calibri"/>
                <a:sym typeface="Calibri"/>
              </a:rPr>
              <a:t>When operating with small data chunks (~10KB),  SQLite databases are faster and use less disk space than canonical files</a:t>
            </a:r>
            <a:endParaRPr sz="3200">
              <a:solidFill>
                <a:srgbClr val="434343"/>
              </a:solidFill>
              <a:latin typeface="Calibri"/>
              <a:ea typeface="Calibri"/>
              <a:cs typeface="Calibri"/>
              <a:sym typeface="Calibri"/>
            </a:endParaRPr>
          </a:p>
        </p:txBody>
      </p:sp>
      <p:pic>
        <p:nvPicPr>
          <p:cNvPr id="157" name="Google Shape;157;p44"/>
          <p:cNvPicPr preferRelativeResize="0"/>
          <p:nvPr/>
        </p:nvPicPr>
        <p:blipFill>
          <a:blip r:embed="rId3">
            <a:alphaModFix/>
          </a:blip>
          <a:stretch>
            <a:fillRect/>
          </a:stretch>
        </p:blipFill>
        <p:spPr>
          <a:xfrm>
            <a:off x="13065450" y="7544500"/>
            <a:ext cx="4437445" cy="2103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Installing SQLite</a:t>
            </a:r>
            <a:endParaRPr sz="4395"/>
          </a:p>
        </p:txBody>
      </p:sp>
      <p:sp>
        <p:nvSpPr>
          <p:cNvPr id="163" name="Google Shape;163;p45"/>
          <p:cNvSpPr txBox="1"/>
          <p:nvPr/>
        </p:nvSpPr>
        <p:spPr>
          <a:xfrm>
            <a:off x="304800" y="1429750"/>
            <a:ext cx="16464000" cy="58401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1600"/>
              </a:spcBef>
              <a:spcAft>
                <a:spcPts val="0"/>
              </a:spcAft>
              <a:buClr>
                <a:srgbClr val="434343"/>
              </a:buClr>
              <a:buSzPts val="3200"/>
              <a:buFont typeface="Calibri"/>
              <a:buChar char="●"/>
            </a:pPr>
            <a:r>
              <a:rPr lang="en" sz="3200">
                <a:solidFill>
                  <a:srgbClr val="434343"/>
                </a:solidFill>
                <a:latin typeface="Calibri"/>
                <a:ea typeface="Calibri"/>
                <a:cs typeface="Calibri"/>
                <a:sym typeface="Calibri"/>
              </a:rPr>
              <a:t>SQLite is open source: its code and binaries are available for </a:t>
            </a:r>
            <a:r>
              <a:rPr b="1" lang="en" sz="3200">
                <a:solidFill>
                  <a:srgbClr val="434343"/>
                </a:solidFill>
                <a:latin typeface="Calibri"/>
                <a:ea typeface="Calibri"/>
                <a:cs typeface="Calibri"/>
                <a:sym typeface="Calibri"/>
              </a:rPr>
              <a:t>nearly all platforms</a:t>
            </a:r>
            <a:endParaRPr b="1" sz="32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800">
              <a:solidFill>
                <a:srgbClr val="434343"/>
              </a:solidFill>
              <a:latin typeface="Calibri"/>
              <a:ea typeface="Calibri"/>
              <a:cs typeface="Calibri"/>
              <a:sym typeface="Calibri"/>
            </a:endParaRPr>
          </a:p>
          <a:p>
            <a:pPr indent="-431800" lvl="0" marL="457200" rtl="0" algn="l">
              <a:lnSpc>
                <a:spcPct val="115000"/>
              </a:lnSpc>
              <a:spcBef>
                <a:spcPts val="1600"/>
              </a:spcBef>
              <a:spcAft>
                <a:spcPts val="0"/>
              </a:spcAft>
              <a:buClr>
                <a:srgbClr val="434343"/>
              </a:buClr>
              <a:buSzPts val="3200"/>
              <a:buFont typeface="Calibri"/>
              <a:buChar char="●"/>
            </a:pPr>
            <a:r>
              <a:rPr lang="en" sz="3200">
                <a:solidFill>
                  <a:srgbClr val="434343"/>
                </a:solidFill>
                <a:latin typeface="Calibri"/>
                <a:ea typeface="Calibri"/>
                <a:cs typeface="Calibri"/>
                <a:sym typeface="Calibri"/>
              </a:rPr>
              <a:t>Go to </a:t>
            </a:r>
            <a:r>
              <a:rPr lang="en" sz="3200" u="sng">
                <a:solidFill>
                  <a:schemeClr val="hlink"/>
                </a:solidFill>
                <a:latin typeface="Calibri"/>
                <a:ea typeface="Calibri"/>
                <a:cs typeface="Calibri"/>
                <a:sym typeface="Calibri"/>
                <a:hlinkClick r:id="rId3"/>
              </a:rPr>
              <a:t>https://www.sqlite.org/download.html</a:t>
            </a:r>
            <a:r>
              <a:rPr lang="en" sz="3200">
                <a:solidFill>
                  <a:srgbClr val="434343"/>
                </a:solidFill>
                <a:latin typeface="Calibri"/>
                <a:ea typeface="Calibri"/>
                <a:cs typeface="Calibri"/>
                <a:sym typeface="Calibri"/>
              </a:rPr>
              <a:t> and depending on your target platform</a:t>
            </a:r>
            <a:endParaRPr sz="3200">
              <a:solidFill>
                <a:srgbClr val="434343"/>
              </a:solidFill>
              <a:latin typeface="Calibri"/>
              <a:ea typeface="Calibri"/>
              <a:cs typeface="Calibri"/>
              <a:sym typeface="Calibri"/>
            </a:endParaRPr>
          </a:p>
          <a:p>
            <a:pPr indent="-431800" lvl="1" marL="914400" rtl="0" algn="l">
              <a:lnSpc>
                <a:spcPct val="115000"/>
              </a:lnSpc>
              <a:spcBef>
                <a:spcPts val="0"/>
              </a:spcBef>
              <a:spcAft>
                <a:spcPts val="0"/>
              </a:spcAft>
              <a:buClr>
                <a:srgbClr val="434343"/>
              </a:buClr>
              <a:buSzPts val="3200"/>
              <a:buFont typeface="Calibri"/>
              <a:buChar char="○"/>
            </a:pPr>
            <a:r>
              <a:rPr lang="en" sz="3200">
                <a:solidFill>
                  <a:srgbClr val="434343"/>
                </a:solidFill>
                <a:latin typeface="Calibri"/>
                <a:ea typeface="Calibri"/>
                <a:cs typeface="Calibri"/>
                <a:sym typeface="Calibri"/>
              </a:rPr>
              <a:t>download and compile it from sources (it might be a daunting task...)</a:t>
            </a:r>
            <a:endParaRPr sz="3200">
              <a:solidFill>
                <a:srgbClr val="434343"/>
              </a:solidFill>
              <a:latin typeface="Calibri"/>
              <a:ea typeface="Calibri"/>
              <a:cs typeface="Calibri"/>
              <a:sym typeface="Calibri"/>
            </a:endParaRPr>
          </a:p>
          <a:p>
            <a:pPr indent="-431800" lvl="1" marL="914400" rtl="0" algn="l">
              <a:lnSpc>
                <a:spcPct val="115000"/>
              </a:lnSpc>
              <a:spcBef>
                <a:spcPts val="0"/>
              </a:spcBef>
              <a:spcAft>
                <a:spcPts val="0"/>
              </a:spcAft>
              <a:buClr>
                <a:srgbClr val="434343"/>
              </a:buClr>
              <a:buSzPts val="3200"/>
              <a:buFont typeface="Calibri"/>
              <a:buChar char="○"/>
            </a:pPr>
            <a:r>
              <a:rPr lang="en" sz="3200">
                <a:solidFill>
                  <a:srgbClr val="434343"/>
                </a:solidFill>
                <a:latin typeface="Calibri"/>
                <a:ea typeface="Calibri"/>
                <a:cs typeface="Calibri"/>
                <a:sym typeface="Calibri"/>
              </a:rPr>
              <a:t>download the zip archive containing the ready-to-use binaries</a:t>
            </a:r>
            <a:endParaRPr sz="3200">
              <a:solidFill>
                <a:srgbClr val="434343"/>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6"/>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Interacting with SQLite from Python</a:t>
            </a:r>
            <a:endParaRPr sz="4395"/>
          </a:p>
        </p:txBody>
      </p:sp>
      <p:sp>
        <p:nvSpPr>
          <p:cNvPr id="169" name="Google Shape;169;p46"/>
          <p:cNvSpPr txBox="1"/>
          <p:nvPr/>
        </p:nvSpPr>
        <p:spPr>
          <a:xfrm>
            <a:off x="2763800" y="2939100"/>
            <a:ext cx="13884600" cy="5756700"/>
          </a:xfrm>
          <a:prstGeom prst="rect">
            <a:avLst/>
          </a:prstGeom>
          <a:solidFill>
            <a:srgbClr val="FFE5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ourier New"/>
                <a:ea typeface="Courier New"/>
                <a:cs typeface="Courier New"/>
                <a:sym typeface="Courier New"/>
              </a:rPr>
              <a:t>import sqlite3</a:t>
            </a:r>
            <a:endParaRPr b="1" sz="2400">
              <a:latin typeface="Courier New"/>
              <a:ea typeface="Courier New"/>
              <a:cs typeface="Courier New"/>
              <a:sym typeface="Courier New"/>
            </a:endParaRPr>
          </a:p>
          <a:p>
            <a:pPr indent="0" lvl="0" marL="0" rtl="0" algn="l">
              <a:spcBef>
                <a:spcPts val="0"/>
              </a:spcBef>
              <a:spcAft>
                <a:spcPts val="0"/>
              </a:spcAft>
              <a:buNone/>
            </a:pPr>
            <a:r>
              <a:t/>
            </a:r>
            <a:endParaRPr b="1" sz="2400">
              <a:latin typeface="Courier New"/>
              <a:ea typeface="Courier New"/>
              <a:cs typeface="Courier New"/>
              <a:sym typeface="Courier New"/>
            </a:endParaRPr>
          </a:p>
          <a:p>
            <a:pPr indent="0" lvl="0" marL="0" rtl="0" algn="l">
              <a:spcBef>
                <a:spcPts val="0"/>
              </a:spcBef>
              <a:spcAft>
                <a:spcPts val="0"/>
              </a:spcAft>
              <a:buNone/>
            </a:pPr>
            <a:r>
              <a:rPr b="1" lang="en" sz="2400">
                <a:solidFill>
                  <a:srgbClr val="38761D"/>
                </a:solidFill>
                <a:latin typeface="Courier New"/>
                <a:ea typeface="Courier New"/>
                <a:cs typeface="Courier New"/>
                <a:sym typeface="Courier New"/>
              </a:rPr>
              <a:t>conn = sqlite3.connect(‘mydb.sqlite’) </a:t>
            </a:r>
            <a:r>
              <a:rPr b="1" lang="en" sz="2400">
                <a:solidFill>
                  <a:srgbClr val="666666"/>
                </a:solidFill>
                <a:latin typeface="Courier New"/>
                <a:ea typeface="Courier New"/>
                <a:cs typeface="Courier New"/>
                <a:sym typeface="Courier New"/>
              </a:rPr>
              <a:t># use ':memory:' for in-memory DBs</a:t>
            </a:r>
            <a:endParaRPr b="1" sz="2400">
              <a:solidFill>
                <a:srgbClr val="666666"/>
              </a:solidFill>
              <a:latin typeface="Courier New"/>
              <a:ea typeface="Courier New"/>
              <a:cs typeface="Courier New"/>
              <a:sym typeface="Courier New"/>
            </a:endParaRPr>
          </a:p>
          <a:p>
            <a:pPr indent="0" lvl="0" marL="0" rtl="0" algn="l">
              <a:spcBef>
                <a:spcPts val="0"/>
              </a:spcBef>
              <a:spcAft>
                <a:spcPts val="0"/>
              </a:spcAft>
              <a:buNone/>
            </a:pPr>
            <a:r>
              <a:t/>
            </a:r>
            <a:endParaRPr b="1"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 Read data</a:t>
            </a:r>
            <a:endParaRPr b="1" sz="2400">
              <a:latin typeface="Courier New"/>
              <a:ea typeface="Courier New"/>
              <a:cs typeface="Courier New"/>
              <a:sym typeface="Courier New"/>
            </a:endParaRPr>
          </a:p>
          <a:p>
            <a:pPr indent="0" lvl="0" marL="0" rtl="0" algn="l">
              <a:spcBef>
                <a:spcPts val="0"/>
              </a:spcBef>
              <a:spcAft>
                <a:spcPts val="0"/>
              </a:spcAft>
              <a:buNone/>
            </a:pPr>
            <a:r>
              <a:rPr b="1" lang="en" sz="2400">
                <a:solidFill>
                  <a:srgbClr val="0000FF"/>
                </a:solidFill>
                <a:latin typeface="Courier New"/>
                <a:ea typeface="Courier New"/>
                <a:cs typeface="Courier New"/>
                <a:sym typeface="Courier New"/>
              </a:rPr>
              <a:t>cur = conn.cursor()</a:t>
            </a:r>
            <a:endParaRPr b="1" sz="2400">
              <a:solidFill>
                <a:srgbClr val="0000FF"/>
              </a:solidFill>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city_name = ‘New York’</a:t>
            </a:r>
            <a:endParaRPr b="1" sz="2400">
              <a:latin typeface="Courier New"/>
              <a:ea typeface="Courier New"/>
              <a:cs typeface="Courier New"/>
              <a:sym typeface="Courier New"/>
            </a:endParaRPr>
          </a:p>
          <a:p>
            <a:pPr indent="0" lvl="0" marL="0" rtl="0" algn="l">
              <a:spcBef>
                <a:spcPts val="0"/>
              </a:spcBef>
              <a:spcAft>
                <a:spcPts val="0"/>
              </a:spcAft>
              <a:buNone/>
            </a:pPr>
            <a:r>
              <a:rPr b="1" lang="en" sz="2400">
                <a:solidFill>
                  <a:srgbClr val="0000FF"/>
                </a:solidFill>
                <a:latin typeface="Courier New"/>
                <a:ea typeface="Courier New"/>
                <a:cs typeface="Courier New"/>
                <a:sym typeface="Courier New"/>
              </a:rPr>
              <a:t>cur.execute</a:t>
            </a:r>
            <a:r>
              <a:rPr b="1" lang="en" sz="2400">
                <a:latin typeface="Courier New"/>
                <a:ea typeface="Courier New"/>
                <a:cs typeface="Courier New"/>
                <a:sym typeface="Courier New"/>
              </a:rPr>
              <a:t>(“SELECT * FROM City WHERE name=’?’”, city_name)</a:t>
            </a:r>
            <a:endParaRPr b="1"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pk, name = </a:t>
            </a:r>
            <a:r>
              <a:rPr b="1" lang="en" sz="2400">
                <a:solidFill>
                  <a:srgbClr val="0000FF"/>
                </a:solidFill>
                <a:latin typeface="Courier New"/>
                <a:ea typeface="Courier New"/>
                <a:cs typeface="Courier New"/>
                <a:sym typeface="Courier New"/>
              </a:rPr>
              <a:t>cur.fetchone()</a:t>
            </a:r>
            <a:endParaRPr b="1" sz="2400">
              <a:solidFill>
                <a:srgbClr val="0000FF"/>
              </a:solidFill>
              <a:latin typeface="Courier New"/>
              <a:ea typeface="Courier New"/>
              <a:cs typeface="Courier New"/>
              <a:sym typeface="Courier New"/>
            </a:endParaRPr>
          </a:p>
          <a:p>
            <a:pPr indent="0" lvl="0" marL="0" rtl="0" algn="l">
              <a:spcBef>
                <a:spcPts val="0"/>
              </a:spcBef>
              <a:spcAft>
                <a:spcPts val="0"/>
              </a:spcAft>
              <a:buNone/>
            </a:pPr>
            <a:r>
              <a:t/>
            </a:r>
            <a:endParaRPr b="1"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 Write data</a:t>
            </a:r>
            <a:endParaRPr b="1" sz="2400">
              <a:latin typeface="Courier New"/>
              <a:ea typeface="Courier New"/>
              <a:cs typeface="Courier New"/>
              <a:sym typeface="Courier New"/>
            </a:endParaRPr>
          </a:p>
          <a:p>
            <a:pPr indent="0" lvl="0" marL="0" rtl="0" algn="l">
              <a:spcBef>
                <a:spcPts val="0"/>
              </a:spcBef>
              <a:spcAft>
                <a:spcPts val="0"/>
              </a:spcAft>
              <a:buNone/>
            </a:pPr>
            <a:r>
              <a:rPr b="1" lang="en" sz="2400">
                <a:solidFill>
                  <a:srgbClr val="0000FF"/>
                </a:solidFill>
                <a:latin typeface="Courier New"/>
                <a:ea typeface="Courier New"/>
                <a:cs typeface="Courier New"/>
                <a:sym typeface="Courier New"/>
              </a:rPr>
              <a:t>cur.execute</a:t>
            </a:r>
            <a:r>
              <a:rPr b="1" lang="en" sz="2400">
                <a:latin typeface="Courier New"/>
                <a:ea typeface="Courier New"/>
                <a:cs typeface="Courier New"/>
                <a:sym typeface="Courier New"/>
              </a:rPr>
              <a:t>(“INSERT INTO City VALUES ('London')”)</a:t>
            </a:r>
            <a:endParaRPr b="1" sz="2400">
              <a:latin typeface="Courier New"/>
              <a:ea typeface="Courier New"/>
              <a:cs typeface="Courier New"/>
              <a:sym typeface="Courier New"/>
            </a:endParaRPr>
          </a:p>
          <a:p>
            <a:pPr indent="0" lvl="0" marL="0" rtl="0" algn="l">
              <a:spcBef>
                <a:spcPts val="0"/>
              </a:spcBef>
              <a:spcAft>
                <a:spcPts val="0"/>
              </a:spcAft>
              <a:buNone/>
            </a:pPr>
            <a:r>
              <a:rPr b="1" lang="en" sz="2400">
                <a:solidFill>
                  <a:srgbClr val="38761D"/>
                </a:solidFill>
                <a:latin typeface="Courier New"/>
                <a:ea typeface="Courier New"/>
                <a:cs typeface="Courier New"/>
                <a:sym typeface="Courier New"/>
              </a:rPr>
              <a:t>conn.commit()</a:t>
            </a:r>
            <a:endParaRPr b="1" sz="2400">
              <a:solidFill>
                <a:srgbClr val="38761D"/>
              </a:solidFill>
              <a:latin typeface="Courier New"/>
              <a:ea typeface="Courier New"/>
              <a:cs typeface="Courier New"/>
              <a:sym typeface="Courier New"/>
            </a:endParaRPr>
          </a:p>
          <a:p>
            <a:pPr indent="0" lvl="0" marL="0" rtl="0" algn="l">
              <a:spcBef>
                <a:spcPts val="0"/>
              </a:spcBef>
              <a:spcAft>
                <a:spcPts val="0"/>
              </a:spcAft>
              <a:buNone/>
            </a:pPr>
            <a:r>
              <a:t/>
            </a:r>
            <a:endParaRPr b="1" sz="2400">
              <a:latin typeface="Courier New"/>
              <a:ea typeface="Courier New"/>
              <a:cs typeface="Courier New"/>
              <a:sym typeface="Courier New"/>
            </a:endParaRPr>
          </a:p>
          <a:p>
            <a:pPr indent="0" lvl="0" marL="0" rtl="0" algn="l">
              <a:spcBef>
                <a:spcPts val="0"/>
              </a:spcBef>
              <a:spcAft>
                <a:spcPts val="0"/>
              </a:spcAft>
              <a:buNone/>
            </a:pPr>
            <a:r>
              <a:rPr b="1" lang="en" sz="2400">
                <a:solidFill>
                  <a:srgbClr val="38761D"/>
                </a:solidFill>
                <a:latin typeface="Courier New"/>
                <a:ea typeface="Courier New"/>
                <a:cs typeface="Courier New"/>
                <a:sym typeface="Courier New"/>
              </a:rPr>
              <a:t>conn.close()</a:t>
            </a:r>
            <a:endParaRPr b="1" sz="2400">
              <a:solidFill>
                <a:srgbClr val="38761D"/>
              </a:solidFill>
              <a:latin typeface="Courier New"/>
              <a:ea typeface="Courier New"/>
              <a:cs typeface="Courier New"/>
              <a:sym typeface="Courier New"/>
            </a:endParaRPr>
          </a:p>
        </p:txBody>
      </p:sp>
      <p:sp>
        <p:nvSpPr>
          <p:cNvPr id="170" name="Google Shape;170;p46"/>
          <p:cNvSpPr txBox="1"/>
          <p:nvPr/>
        </p:nvSpPr>
        <p:spPr>
          <a:xfrm>
            <a:off x="304800" y="1429750"/>
            <a:ext cx="17637300" cy="11007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1600"/>
              </a:spcBef>
              <a:spcAft>
                <a:spcPts val="0"/>
              </a:spcAft>
              <a:buClr>
                <a:srgbClr val="434343"/>
              </a:buClr>
              <a:buSzPts val="3200"/>
              <a:buFont typeface="Calibri"/>
              <a:buChar char="●"/>
            </a:pPr>
            <a:r>
              <a:rPr lang="en" sz="3200">
                <a:solidFill>
                  <a:srgbClr val="434343"/>
                </a:solidFill>
                <a:latin typeface="Calibri"/>
                <a:ea typeface="Calibri"/>
                <a:cs typeface="Calibri"/>
                <a:sym typeface="Calibri"/>
              </a:rPr>
              <a:t>SQLite is the only RDBMS that has built-in Python support: the </a:t>
            </a:r>
            <a:r>
              <a:rPr lang="en" sz="3200">
                <a:solidFill>
                  <a:srgbClr val="434343"/>
                </a:solidFill>
                <a:latin typeface="Courier New"/>
                <a:ea typeface="Courier New"/>
                <a:cs typeface="Courier New"/>
                <a:sym typeface="Courier New"/>
              </a:rPr>
              <a:t>sqlite3</a:t>
            </a:r>
            <a:r>
              <a:rPr lang="en" sz="3200">
                <a:solidFill>
                  <a:srgbClr val="434343"/>
                </a:solidFill>
                <a:latin typeface="Calibri"/>
                <a:ea typeface="Calibri"/>
                <a:cs typeface="Calibri"/>
                <a:sym typeface="Calibri"/>
              </a:rPr>
              <a:t> standard library module</a:t>
            </a:r>
            <a:endParaRPr sz="3200">
              <a:solidFill>
                <a:srgbClr val="434343"/>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76" name="Google Shape;176;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What is SQLite?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Installing SQLite</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Interacting with SQLite from Python</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8"/>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Creating and querying a sample dataset on SQLite</a:t>
            </a:r>
            <a:endParaRPr/>
          </a:p>
        </p:txBody>
      </p:sp>
      <p:sp>
        <p:nvSpPr>
          <p:cNvPr id="182" name="Google Shape;182;p48"/>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